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Lst>
  <p:notesMasterIdLst>
    <p:notesMasterId r:id="rId23"/>
  </p:notesMasterIdLst>
  <p:handoutMasterIdLst>
    <p:handoutMasterId r:id="rId24"/>
  </p:handoutMasterIdLst>
  <p:sldIdLst>
    <p:sldId id="432" r:id="rId7"/>
    <p:sldId id="541" r:id="rId8"/>
    <p:sldId id="600" r:id="rId9"/>
    <p:sldId id="570" r:id="rId10"/>
    <p:sldId id="612" r:id="rId11"/>
    <p:sldId id="601" r:id="rId12"/>
    <p:sldId id="605" r:id="rId13"/>
    <p:sldId id="603" r:id="rId14"/>
    <p:sldId id="606" r:id="rId15"/>
    <p:sldId id="613" r:id="rId16"/>
    <p:sldId id="571" r:id="rId17"/>
    <p:sldId id="607" r:id="rId18"/>
    <p:sldId id="608" r:id="rId19"/>
    <p:sldId id="609" r:id="rId20"/>
    <p:sldId id="610" r:id="rId21"/>
    <p:sldId id="614" r:id="rId22"/>
  </p:sldIdLst>
  <p:sldSz cx="9144000" cy="6858000" type="screen4x3"/>
  <p:notesSz cx="7053263" cy="93726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27" clrIdx="2">
    <p:extLst/>
  </p:cmAuthor>
  <p:cmAuthor id="3" name="Jennifer Balkus" initials="" lastIdx="0" clrIdx="3"/>
  <p:cmAuthor id="4" name="Rachel Scheckter" initials="RS" lastIdx="4" clrIdx="4">
    <p:extLst>
      <p:ext uri="{19B8F6BF-5375-455C-9EA6-DF929625EA0E}">
        <p15:presenceInfo xmlns:p15="http://schemas.microsoft.com/office/powerpoint/2012/main" userId="S-1-5-21-3803739944-511804359-1636214392-17840" providerId="AD"/>
      </p:ext>
    </p:extLst>
  </p:cmAuthor>
  <p:cmAuthor id="5" name="Morgan Garcia" initials="MG" lastIdx="6" clrIdx="5">
    <p:extLst>
      <p:ext uri="{19B8F6BF-5375-455C-9EA6-DF929625EA0E}">
        <p15:presenceInfo xmlns:p15="http://schemas.microsoft.com/office/powerpoint/2012/main" userId="S-1-5-21-3803739944-511804359-1636214392-39469" providerId="AD"/>
      </p:ext>
    </p:extLst>
  </p:cmAuthor>
  <p:cmAuthor id="6" name="Morgan Garcia" initials="MG [2]" lastIdx="2" clrIdx="6">
    <p:extLst>
      <p:ext uri="{19B8F6BF-5375-455C-9EA6-DF929625EA0E}">
        <p15:presenceInfo xmlns:p15="http://schemas.microsoft.com/office/powerpoint/2012/main" userId="S-1-5-21-3003367119-45151493-406046460-4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74"/>
    <a:srgbClr val="669900"/>
    <a:srgbClr val="92D050"/>
    <a:srgbClr val="F3F3F3"/>
    <a:srgbClr val="F0DCF0"/>
    <a:srgbClr val="FFE1FF"/>
    <a:srgbClr val="9A004D"/>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64314" autoAdjust="0"/>
  </p:normalViewPr>
  <p:slideViewPr>
    <p:cSldViewPr>
      <p:cViewPr varScale="1">
        <p:scale>
          <a:sx n="73" d="100"/>
          <a:sy n="73" d="100"/>
        </p:scale>
        <p:origin x="1944" y="72"/>
      </p:cViewPr>
      <p:guideLst>
        <p:guide orient="horz" pos="2160"/>
        <p:guide pos="2880"/>
      </p:guideLst>
    </p:cSldViewPr>
  </p:slideViewPr>
  <p:outlineViewPr>
    <p:cViewPr>
      <p:scale>
        <a:sx n="33" d="100"/>
        <a:sy n="33" d="100"/>
      </p:scale>
      <p:origin x="0" y="-24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t" anchorCtr="0" compatLnSpc="1">
            <a:prstTxWarp prst="textNoShape">
              <a:avLst/>
            </a:prstTxWarp>
          </a:bodyPr>
          <a:lstStyle>
            <a:lvl1pPr defTabSz="938666"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995416" y="0"/>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t" anchorCtr="0" compatLnSpc="1">
            <a:prstTxWarp prst="textNoShape">
              <a:avLst/>
            </a:prstTxWarp>
          </a:bodyPr>
          <a:lstStyle>
            <a:lvl1pPr algn="r" defTabSz="938666"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903009"/>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b" anchorCtr="0" compatLnSpc="1">
            <a:prstTxWarp prst="textNoShape">
              <a:avLst/>
            </a:prstTxWarp>
          </a:bodyPr>
          <a:lstStyle>
            <a:lvl1pPr defTabSz="938666"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995416" y="8903009"/>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b" anchorCtr="0" compatLnSpc="1">
            <a:prstTxWarp prst="textNoShape">
              <a:avLst/>
            </a:prstTxWarp>
          </a:bodyPr>
          <a:lstStyle>
            <a:lvl1pPr algn="r" defTabSz="938666"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55" cy="467989"/>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idx="1"/>
          </p:nvPr>
        </p:nvSpPr>
        <p:spPr>
          <a:xfrm>
            <a:off x="3995416" y="0"/>
            <a:ext cx="3056255" cy="467989"/>
          </a:xfrm>
          <a:prstGeom prst="rect">
            <a:avLst/>
          </a:prstGeom>
        </p:spPr>
        <p:txBody>
          <a:bodyPr vert="horz" lIns="92108" tIns="46054" rIns="92108" bIns="46054" rtlCol="0"/>
          <a:lstStyle>
            <a:lvl1pPr algn="r">
              <a:defRPr sz="1200"/>
            </a:lvl1pPr>
          </a:lstStyle>
          <a:p>
            <a:fld id="{B952C7B8-868C-48F0-ACF3-0F448B8F976C}" type="datetimeFigureOut">
              <a:rPr lang="en-US" smtClean="0"/>
              <a:pPr/>
              <a:t>8/8/2016</a:t>
            </a:fld>
            <a:endParaRPr lang="en-US"/>
          </a:p>
        </p:txBody>
      </p:sp>
      <p:sp>
        <p:nvSpPr>
          <p:cNvPr id="4" name="Slide Image Placeholder 3"/>
          <p:cNvSpPr>
            <a:spLocks noGrp="1" noRot="1" noChangeAspect="1"/>
          </p:cNvSpPr>
          <p:nvPr>
            <p:ph type="sldImg" idx="2"/>
          </p:nvPr>
        </p:nvSpPr>
        <p:spPr>
          <a:xfrm>
            <a:off x="1184275" y="704850"/>
            <a:ext cx="4686300" cy="3514725"/>
          </a:xfrm>
          <a:prstGeom prst="rect">
            <a:avLst/>
          </a:prstGeom>
          <a:noFill/>
          <a:ln w="12700">
            <a:solidFill>
              <a:prstClr val="black"/>
            </a:solidFill>
          </a:ln>
        </p:spPr>
        <p:txBody>
          <a:bodyPr vert="horz" lIns="92108" tIns="46054" rIns="92108" bIns="46054" rtlCol="0" anchor="ctr"/>
          <a:lstStyle/>
          <a:p>
            <a:endParaRPr lang="en-US"/>
          </a:p>
        </p:txBody>
      </p:sp>
      <p:sp>
        <p:nvSpPr>
          <p:cNvPr id="5" name="Notes Placeholder 4"/>
          <p:cNvSpPr>
            <a:spLocks noGrp="1"/>
          </p:cNvSpPr>
          <p:nvPr>
            <p:ph type="body" sz="quarter" idx="3"/>
          </p:nvPr>
        </p:nvSpPr>
        <p:spPr>
          <a:xfrm>
            <a:off x="705168" y="4452306"/>
            <a:ext cx="5642928" cy="4216709"/>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3009"/>
            <a:ext cx="3056255" cy="467989"/>
          </a:xfrm>
          <a:prstGeom prst="rect">
            <a:avLst/>
          </a:prstGeom>
        </p:spPr>
        <p:txBody>
          <a:bodyPr vert="horz" lIns="92108" tIns="46054" rIns="92108" bIns="46054" rtlCol="0" anchor="b"/>
          <a:lstStyle>
            <a:lvl1pPr algn="l">
              <a:defRPr sz="1200"/>
            </a:lvl1pPr>
          </a:lstStyle>
          <a:p>
            <a:endParaRPr lang="en-US"/>
          </a:p>
        </p:txBody>
      </p:sp>
      <p:sp>
        <p:nvSpPr>
          <p:cNvPr id="7" name="Slide Number Placeholder 6"/>
          <p:cNvSpPr>
            <a:spLocks noGrp="1"/>
          </p:cNvSpPr>
          <p:nvPr>
            <p:ph type="sldNum" sz="quarter" idx="5"/>
          </p:nvPr>
        </p:nvSpPr>
        <p:spPr>
          <a:xfrm>
            <a:off x="3995416" y="8903009"/>
            <a:ext cx="3056255" cy="467989"/>
          </a:xfrm>
          <a:prstGeom prst="rect">
            <a:avLst/>
          </a:prstGeom>
        </p:spPr>
        <p:txBody>
          <a:bodyPr vert="horz" lIns="92108" tIns="46054" rIns="92108" bIns="46054"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a:t>
            </a:r>
          </a:p>
          <a:p>
            <a:pPr marL="171450" indent="-171450">
              <a:buFont typeface="Arial" panose="020B0604020202020204" pitchFamily="34" charset="0"/>
              <a:buChar char="•"/>
            </a:pPr>
            <a:r>
              <a:rPr lang="en-US" baseline="0" dirty="0"/>
              <a:t>Rationale for &amp; overview of off-site visits</a:t>
            </a:r>
          </a:p>
          <a:p>
            <a:pPr marL="171450" indent="-171450">
              <a:buFont typeface="Arial" panose="020B0604020202020204" pitchFamily="34" charset="0"/>
              <a:buChar char="•"/>
            </a:pPr>
            <a:r>
              <a:rPr lang="en-US" baseline="0" dirty="0"/>
              <a:t>Review which procedures can occur off-site and what modifications can be made</a:t>
            </a:r>
          </a:p>
          <a:p>
            <a:pPr marL="171450" indent="-171450">
              <a:buFont typeface="Arial" panose="020B0604020202020204" pitchFamily="34" charset="0"/>
              <a:buChar char="•"/>
            </a:pPr>
            <a:r>
              <a:rPr lang="en-US" baseline="0" dirty="0"/>
              <a:t>Review study product considerations for off-site visits</a:t>
            </a:r>
          </a:p>
          <a:p>
            <a:pPr marL="171450" indent="-171450">
              <a:buFont typeface="Arial" panose="020B0604020202020204" pitchFamily="34" charset="0"/>
              <a:buChar char="•"/>
            </a:pPr>
            <a:r>
              <a:rPr lang="en-US" baseline="0" dirty="0"/>
              <a:t>Review documentation for off-site visits</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195986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a:solidFill>
                  <a:schemeClr val="tx1"/>
                </a:solidFill>
                <a:effectLst/>
                <a:latin typeface="+mn-lt"/>
                <a:ea typeface="+mn-ea"/>
                <a:cs typeface="+mn-cs"/>
              </a:rPr>
              <a:t>The next few slides contain</a:t>
            </a:r>
            <a:r>
              <a:rPr lang="en-US" sz="1200" kern="1200" baseline="0" dirty="0">
                <a:solidFill>
                  <a:schemeClr val="tx1"/>
                </a:solidFill>
                <a:effectLst/>
                <a:latin typeface="+mn-lt"/>
                <a:ea typeface="+mn-ea"/>
                <a:cs typeface="+mn-cs"/>
              </a:rPr>
              <a:t> information that should be considered within site SOPs, such as:</a:t>
            </a:r>
            <a:endParaRPr lang="en-US" sz="1200" kern="1200" dirty="0">
              <a:solidFill>
                <a:schemeClr val="tx1"/>
              </a:solidFill>
              <a:effectLst/>
              <a:latin typeface="+mn-lt"/>
              <a:ea typeface="+mn-ea"/>
              <a:cs typeface="+mn-cs"/>
            </a:endParaRPr>
          </a:p>
          <a:p>
            <a:pPr marL="171450" lvl="0" indent="-171450">
              <a:buFont typeface="Arial" pitchFamily="34" charset="0"/>
              <a:buChar char="•"/>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Procedures for contacting and scheduling participants for off-site visits.</a:t>
            </a:r>
          </a:p>
          <a:p>
            <a:pPr marL="171450" lvl="0" indent="-171450">
              <a:buFont typeface="Arial" pitchFamily="34" charset="0"/>
              <a:buChar char="•"/>
            </a:pPr>
            <a:r>
              <a:rPr lang="en-US" sz="1200" kern="1200" dirty="0">
                <a:solidFill>
                  <a:schemeClr val="tx1"/>
                </a:solidFill>
                <a:effectLst/>
                <a:latin typeface="+mn-lt"/>
                <a:ea typeface="+mn-ea"/>
                <a:cs typeface="+mn-cs"/>
              </a:rPr>
              <a:t>Procedures for verifying participants’ consent prior to conducting off-site visits.</a:t>
            </a:r>
          </a:p>
          <a:p>
            <a:pPr marL="171450" lvl="0" indent="-171450">
              <a:buFont typeface="Arial" pitchFamily="34" charset="0"/>
              <a:buChar char="•"/>
            </a:pPr>
            <a:r>
              <a:rPr lang="en-US" sz="1200" kern="1200" dirty="0">
                <a:solidFill>
                  <a:schemeClr val="tx1"/>
                </a:solidFill>
                <a:effectLst/>
                <a:latin typeface="+mn-lt"/>
                <a:ea typeface="+mn-ea"/>
                <a:cs typeface="+mn-cs"/>
              </a:rPr>
              <a:t>Procedures to protect the safety of study staff, participants and any family members present during off-site visits, as well as confidentiality of participants.  </a:t>
            </a:r>
          </a:p>
          <a:p>
            <a:pPr marL="171450" lvl="0" indent="-171450">
              <a:buFont typeface="Arial" pitchFamily="34" charset="0"/>
              <a:buChar char="•"/>
            </a:pPr>
            <a:r>
              <a:rPr lang="en-US" sz="1200" kern="1200" dirty="0">
                <a:solidFill>
                  <a:schemeClr val="tx1"/>
                </a:solidFill>
                <a:effectLst/>
                <a:latin typeface="+mn-lt"/>
                <a:ea typeface="+mn-ea"/>
                <a:cs typeface="+mn-cs"/>
              </a:rPr>
              <a:t>Identification of staff member roles and responsibilities for off-site visits:  </a:t>
            </a:r>
          </a:p>
          <a:p>
            <a:pPr marL="628650" lvl="1" indent="-171450">
              <a:buFont typeface="Arial" pitchFamily="34" charset="0"/>
              <a:buChar char="•"/>
            </a:pPr>
            <a:r>
              <a:rPr lang="en-US" sz="1200" kern="1200" dirty="0">
                <a:solidFill>
                  <a:schemeClr val="tx1"/>
                </a:solidFill>
                <a:effectLst/>
                <a:latin typeface="+mn-lt"/>
                <a:ea typeface="+mn-ea"/>
                <a:cs typeface="+mn-cs"/>
              </a:rPr>
              <a:t>In general, most off-site visits will require two staff members, including one who is able to provide clinical assistance in case of symptoms or AEs, perform phlebotomy, conduct and verify rapid tests results and assist with specimen processing</a:t>
            </a:r>
          </a:p>
          <a:p>
            <a:pPr marL="628650" lvl="1" indent="-171450">
              <a:buFont typeface="Arial" pitchFamily="34" charset="0"/>
              <a:buChar char="•"/>
            </a:pPr>
            <a:r>
              <a:rPr lang="en-US" sz="1200" kern="1200" dirty="0">
                <a:solidFill>
                  <a:schemeClr val="tx1"/>
                </a:solidFill>
                <a:effectLst/>
                <a:latin typeface="+mn-lt"/>
                <a:ea typeface="+mn-ea"/>
                <a:cs typeface="+mn-cs"/>
              </a:rPr>
              <a:t>Ensure that at a minimum one of these staff members are conversant in the language of choice of the participant  </a:t>
            </a:r>
          </a:p>
          <a:p>
            <a:pPr marL="628650" lvl="1" indent="-171450">
              <a:buFont typeface="Arial" pitchFamily="34" charset="0"/>
              <a:buChar char="•"/>
            </a:pPr>
            <a:r>
              <a:rPr lang="en-US" sz="1200" kern="1200" dirty="0">
                <a:solidFill>
                  <a:schemeClr val="tx1"/>
                </a:solidFill>
                <a:effectLst/>
                <a:latin typeface="+mn-lt"/>
                <a:ea typeface="+mn-ea"/>
                <a:cs typeface="+mn-cs"/>
              </a:rPr>
              <a:t>Ensure that these staff members are thoroughly versed in confidentiality and pharmacy and lab chain of custody issues</a:t>
            </a:r>
          </a:p>
          <a:p>
            <a:pPr marL="171450" lvl="0" indent="-171450">
              <a:buFont typeface="Arial" pitchFamily="34" charset="0"/>
              <a:buChar char="•"/>
            </a:pPr>
            <a:r>
              <a:rPr lang="en-US" sz="1200" kern="1200" dirty="0">
                <a:solidFill>
                  <a:schemeClr val="tx1"/>
                </a:solidFill>
                <a:effectLst/>
                <a:latin typeface="+mn-lt"/>
                <a:ea typeface="+mn-ea"/>
                <a:cs typeface="+mn-cs"/>
              </a:rPr>
              <a:t>Procedures for management of symptoms/illness requiring medical attention.  Specifically, procedures for management of positive pregnancy tests, positive or discordant HIV rapids, STI symptoms, contraceptive use and potential SAE/EAE, as well as provision of any necessary referrals should be described.</a:t>
            </a:r>
          </a:p>
          <a:p>
            <a:pPr marL="628650" lvl="1" indent="-171450">
              <a:buFont typeface="Arial" pitchFamily="34" charset="0"/>
              <a:buChar char="•"/>
            </a:pPr>
            <a:r>
              <a:rPr lang="en-US" sz="1200"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genital symptoms are reported during an off-site visit, the participant should be asked to report to the clinic as soon as possible for a pelvic exam. </a:t>
            </a:r>
          </a:p>
          <a:p>
            <a:pPr marL="628650" lvl="1" indent="-171450">
              <a:buFont typeface="Arial" pitchFamily="34" charset="0"/>
              <a:buChar char="•"/>
            </a:pPr>
            <a:r>
              <a:rPr lang="en-US" sz="1200" kern="1200" dirty="0">
                <a:solidFill>
                  <a:schemeClr val="tx1"/>
                </a:solidFill>
                <a:effectLst/>
                <a:latin typeface="+mn-lt"/>
                <a:ea typeface="+mn-ea"/>
                <a:cs typeface="+mn-cs"/>
              </a:rPr>
              <a:t>Generally, if any issues requiring further follow-up arise at an off-site visit, the participant should be referred (or brought) to the clinic as soon as possible for further evaluation.  Depending on the severity of the issue, site staff may need to transport participant immediately from the off-site visit to the clinic or nearest healthcare facility.</a:t>
            </a:r>
          </a:p>
          <a:p>
            <a:pPr marL="171450" lvl="0" indent="-171450">
              <a:buFont typeface="Arial" pitchFamily="34" charset="0"/>
              <a:buChar char="•"/>
            </a:pPr>
            <a:r>
              <a:rPr lang="en-US" sz="1200" kern="1200" dirty="0">
                <a:solidFill>
                  <a:schemeClr val="tx1"/>
                </a:solidFill>
                <a:effectLst/>
                <a:latin typeface="+mn-lt"/>
                <a:ea typeface="+mn-ea"/>
                <a:cs typeface="+mn-cs"/>
              </a:rPr>
              <a:t>Description of how routine participant identification procedures will be modified for off-site visits.</a:t>
            </a:r>
          </a:p>
          <a:p>
            <a:pPr marL="171450" lvl="0" indent="-171450">
              <a:buFont typeface="Arial" pitchFamily="34" charset="0"/>
              <a:buChar char="•"/>
            </a:pPr>
            <a:r>
              <a:rPr lang="en-US" sz="1200" kern="1200" dirty="0">
                <a:solidFill>
                  <a:schemeClr val="tx1"/>
                </a:solidFill>
                <a:effectLst/>
                <a:latin typeface="+mn-lt"/>
                <a:ea typeface="+mn-ea"/>
                <a:cs typeface="+mn-cs"/>
              </a:rPr>
              <a:t>List of materials and supplies that will be needed for an off-site visit.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t>12</a:t>
            </a:fld>
            <a:endParaRPr lang="en-US" dirty="0"/>
          </a:p>
        </p:txBody>
      </p:sp>
    </p:spTree>
    <p:extLst>
      <p:ext uri="{BB962C8B-B14F-4D97-AF65-F5344CB8AC3E}">
        <p14:creationId xmlns:p14="http://schemas.microsoft.com/office/powerpoint/2010/main" val="402639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Considerations for collection of specimens for transport to an outsourced and on-site laboratory: </a:t>
            </a:r>
            <a:endParaRPr lang="en-US" sz="1200" kern="1200" dirty="0">
              <a:solidFill>
                <a:schemeClr val="tx1"/>
              </a:solidFill>
              <a:effectLst/>
              <a:latin typeface="+mn-lt"/>
              <a:ea typeface="+mn-ea"/>
              <a:cs typeface="+mn-cs"/>
            </a:endParaRPr>
          </a:p>
          <a:p>
            <a:pPr marL="0" indent="0">
              <a:buFont typeface="Arial" pitchFamily="34" charset="0"/>
              <a:buNone/>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Chain of custody, for specimens to be transported from off-site visits </a:t>
            </a:r>
          </a:p>
          <a:p>
            <a:pPr marL="171450" lvl="0" indent="-171450">
              <a:buFont typeface="Arial" pitchFamily="34" charset="0"/>
              <a:buChar char="•"/>
            </a:pPr>
            <a:r>
              <a:rPr lang="en-US" sz="1200" kern="1200" dirty="0">
                <a:solidFill>
                  <a:schemeClr val="tx1"/>
                </a:solidFill>
                <a:effectLst/>
                <a:latin typeface="+mn-lt"/>
                <a:ea typeface="+mn-ea"/>
                <a:cs typeface="+mn-cs"/>
              </a:rPr>
              <a:t>Safety considerations, including details on how biological specimens and bio-waste will be handled and procedures to prevent and respond to specimen accidents</a:t>
            </a:r>
          </a:p>
          <a:p>
            <a:pPr marL="171450" lvl="0" indent="-171450">
              <a:buFont typeface="Arial" pitchFamily="34" charset="0"/>
              <a:buChar char="•"/>
            </a:pPr>
            <a:r>
              <a:rPr lang="en-US" sz="1200" kern="1200" dirty="0">
                <a:solidFill>
                  <a:schemeClr val="tx1"/>
                </a:solidFill>
                <a:effectLst/>
                <a:latin typeface="+mn-lt"/>
                <a:ea typeface="+mn-ea"/>
                <a:cs typeface="+mn-cs"/>
              </a:rPr>
              <a:t>Adhering to allowable time intervals to get specimens to testing laboratories</a:t>
            </a:r>
          </a:p>
          <a:p>
            <a:pPr marL="171450" lvl="0" indent="-171450">
              <a:buFont typeface="Arial" pitchFamily="34" charset="0"/>
              <a:buChar char="•"/>
            </a:pPr>
            <a:r>
              <a:rPr lang="en-US" sz="1200" kern="1200" dirty="0">
                <a:solidFill>
                  <a:schemeClr val="tx1"/>
                </a:solidFill>
                <a:effectLst/>
                <a:latin typeface="+mn-lt"/>
                <a:ea typeface="+mn-ea"/>
                <a:cs typeface="+mn-cs"/>
              </a:rPr>
              <a:t>Specimen handling and transport methods </a:t>
            </a:r>
          </a:p>
          <a:p>
            <a:pPr marL="171450" lvl="0" indent="-171450">
              <a:buFont typeface="Arial" pitchFamily="34" charset="0"/>
              <a:buChar char="•"/>
            </a:pPr>
            <a:r>
              <a:rPr lang="en-US" sz="1200" kern="1200" dirty="0">
                <a:solidFill>
                  <a:schemeClr val="tx1"/>
                </a:solidFill>
                <a:effectLst/>
                <a:latin typeface="+mn-lt"/>
                <a:ea typeface="+mn-ea"/>
                <a:cs typeface="+mn-cs"/>
              </a:rPr>
              <a:t>Equipment and supplies</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Considerations for testing performed in an off-site location:</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Source documentation for test results</a:t>
            </a:r>
          </a:p>
          <a:p>
            <a:pPr marL="171450" lvl="0" indent="-171450">
              <a:buFont typeface="Arial" pitchFamily="34" charset="0"/>
              <a:buChar char="•"/>
            </a:pPr>
            <a:r>
              <a:rPr lang="en-US" sz="1200" kern="1200" dirty="0">
                <a:solidFill>
                  <a:schemeClr val="tx1"/>
                </a:solidFill>
                <a:effectLst/>
                <a:latin typeface="+mn-lt"/>
                <a:ea typeface="+mn-ea"/>
                <a:cs typeface="+mn-cs"/>
              </a:rPr>
              <a:t>Staffing: 2 staff members qualified in HIV rapid testing will be required to perform and review HIV testing results (if performing finger sticks). </a:t>
            </a:r>
          </a:p>
          <a:p>
            <a:pPr marL="171450" lvl="0" indent="-171450">
              <a:buFont typeface="Arial" pitchFamily="34" charset="0"/>
              <a:buChar char="•"/>
            </a:pPr>
            <a:r>
              <a:rPr lang="en-US" sz="1200" kern="1200" dirty="0">
                <a:solidFill>
                  <a:schemeClr val="tx1"/>
                </a:solidFill>
                <a:effectLst/>
                <a:latin typeface="+mn-lt"/>
                <a:ea typeface="+mn-ea"/>
                <a:cs typeface="+mn-cs"/>
              </a:rPr>
              <a:t>Safety considerations, including details on how biological specimens and bio-waste will be handled and procedures to prevent and respond to specimen accidents</a:t>
            </a:r>
          </a:p>
          <a:p>
            <a:pPr marL="171450" lvl="0" indent="-171450">
              <a:buFont typeface="Arial" pitchFamily="34" charset="0"/>
              <a:buChar char="•"/>
            </a:pPr>
            <a:r>
              <a:rPr lang="en-US" sz="1200" kern="1200" dirty="0">
                <a:solidFill>
                  <a:schemeClr val="tx1"/>
                </a:solidFill>
                <a:effectLst/>
                <a:latin typeface="+mn-lt"/>
                <a:ea typeface="+mn-ea"/>
                <a:cs typeface="+mn-cs"/>
              </a:rPr>
              <a:t>Equipment and supplies</a:t>
            </a:r>
          </a:p>
          <a:p>
            <a:pPr marL="171450" lvl="0" indent="-171450">
              <a:buFont typeface="Arial" pitchFamily="34" charset="0"/>
              <a:buChar char="•"/>
            </a:pPr>
            <a:r>
              <a:rPr lang="en-US" sz="1200" kern="1200" dirty="0">
                <a:solidFill>
                  <a:schemeClr val="tx1"/>
                </a:solidFill>
                <a:effectLst/>
                <a:latin typeface="+mn-lt"/>
                <a:ea typeface="+mn-ea"/>
                <a:cs typeface="+mn-cs"/>
              </a:rPr>
              <a:t>Appropriate area in off-site location to perform testing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Staff should follow the same procedures specified in</a:t>
            </a:r>
            <a:r>
              <a:rPr lang="en-US" sz="1200" kern="1200" baseline="0" dirty="0">
                <a:solidFill>
                  <a:schemeClr val="tx1"/>
                </a:solidFill>
                <a:effectLst/>
                <a:latin typeface="+mn-lt"/>
                <a:ea typeface="+mn-ea"/>
                <a:cs typeface="+mn-cs"/>
              </a:rPr>
              <a:t> SSP section 12 and site-specific SOPs </a:t>
            </a:r>
            <a:r>
              <a:rPr lang="en-US" sz="1200" kern="1200" dirty="0">
                <a:solidFill>
                  <a:schemeClr val="tx1"/>
                </a:solidFill>
                <a:effectLst/>
                <a:latin typeface="+mn-lt"/>
                <a:ea typeface="+mn-ea"/>
                <a:cs typeface="+mn-cs"/>
              </a:rPr>
              <a:t>in the event of a possible seroconversion (i.e. a positive rapid HIV test) identified during an off-site visit.  If possible and agreed upon by the participant, sites should offer immediate transport to clinic for directed post-test counseling and sample collection for seroconversion.</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t>13</a:t>
            </a:fld>
            <a:endParaRPr lang="en-US" dirty="0"/>
          </a:p>
        </p:txBody>
      </p:sp>
    </p:spTree>
    <p:extLst>
      <p:ext uri="{BB962C8B-B14F-4D97-AF65-F5344CB8AC3E}">
        <p14:creationId xmlns:p14="http://schemas.microsoft.com/office/powerpoint/2010/main" val="4280064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Please</a:t>
            </a:r>
            <a:r>
              <a:rPr lang="en-US" sz="1200" kern="1200" baseline="0" dirty="0">
                <a:solidFill>
                  <a:schemeClr val="tx1"/>
                </a:solidFill>
                <a:effectLst/>
                <a:latin typeface="+mn-lt"/>
                <a:ea typeface="+mn-ea"/>
                <a:cs typeface="+mn-cs"/>
              </a:rPr>
              <a:t> follow MTN-025 SSP 09, Study Product Considerations, for s</a:t>
            </a:r>
            <a:r>
              <a:rPr lang="en-US" sz="1200" kern="1200" dirty="0">
                <a:solidFill>
                  <a:schemeClr val="tx1"/>
                </a:solidFill>
                <a:effectLst/>
                <a:latin typeface="+mn-lt"/>
                <a:ea typeface="+mn-ea"/>
                <a:cs typeface="+mn-cs"/>
              </a:rPr>
              <a:t>pecifications on product supply procedures for off-site visits.</a:t>
            </a:r>
            <a:endParaRPr lang="en-US" sz="1200" i="1"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Requesting participant-specific study product from the pharmacy prior to the off-site visit </a:t>
            </a:r>
          </a:p>
          <a:p>
            <a:pPr marL="171450" lvl="0" indent="-171450">
              <a:buFont typeface="Arial" pitchFamily="34" charset="0"/>
              <a:buChar char="•"/>
            </a:pPr>
            <a:r>
              <a:rPr lang="en-US" sz="1200" kern="1200" dirty="0">
                <a:solidFill>
                  <a:schemeClr val="tx1"/>
                </a:solidFill>
                <a:effectLst/>
                <a:latin typeface="+mn-lt"/>
                <a:ea typeface="+mn-ea"/>
                <a:cs typeface="+mn-cs"/>
              </a:rPr>
              <a:t>Ensuring proper chain of custody of participant-specific study product from time of receipt from the pharmacy to time of delivery to the participant, including ensuring that participant-specific study product  is delivered to the correct participant</a:t>
            </a:r>
          </a:p>
          <a:p>
            <a:pPr marL="171450" lvl="0" indent="-171450">
              <a:buFont typeface="Arial" pitchFamily="34" charset="0"/>
              <a:buChar char="•"/>
            </a:pPr>
            <a:r>
              <a:rPr lang="en-US" sz="1200" kern="1200" dirty="0">
                <a:solidFill>
                  <a:schemeClr val="tx1"/>
                </a:solidFill>
                <a:effectLst/>
                <a:latin typeface="+mn-lt"/>
                <a:ea typeface="+mn-ea"/>
                <a:cs typeface="+mn-cs"/>
              </a:rPr>
              <a:t>Transporting participant-specific study product at appropriate temperatures from time of receipt to time of delivery to the participant</a:t>
            </a:r>
          </a:p>
          <a:p>
            <a:pPr marL="171450" lvl="0" indent="-171450">
              <a:buFont typeface="Arial" pitchFamily="34" charset="0"/>
              <a:buChar char="•"/>
            </a:pPr>
            <a:r>
              <a:rPr lang="en-US" sz="1200" kern="1200" dirty="0">
                <a:solidFill>
                  <a:schemeClr val="tx1"/>
                </a:solidFill>
                <a:effectLst/>
                <a:latin typeface="+mn-lt"/>
                <a:ea typeface="+mn-ea"/>
                <a:cs typeface="+mn-cs"/>
              </a:rPr>
              <a:t>Handling/returning participant-specific study product when the participant cannot be located or refuses to receive the product dispensed for her.  </a:t>
            </a:r>
          </a:p>
          <a:p>
            <a:pPr marL="171450" lvl="0" indent="-171450">
              <a:buFont typeface="Arial" pitchFamily="34" charset="0"/>
              <a:buChar char="•"/>
            </a:pPr>
            <a:r>
              <a:rPr lang="en-US" sz="1200" kern="1200" dirty="0">
                <a:solidFill>
                  <a:schemeClr val="tx1"/>
                </a:solidFill>
                <a:effectLst/>
                <a:latin typeface="+mn-lt"/>
                <a:ea typeface="+mn-ea"/>
                <a:cs typeface="+mn-cs"/>
              </a:rPr>
              <a:t>Handling of used and unused study product, including procedures for collection and transportation back to clinic. </a:t>
            </a:r>
          </a:p>
          <a:p>
            <a:pPr marL="171450" lvl="0" indent="-171450">
              <a:buFont typeface="Arial" pitchFamily="34" charset="0"/>
              <a:buChar char="•"/>
            </a:pPr>
            <a:r>
              <a:rPr lang="en-US" sz="1200" kern="1200" dirty="0">
                <a:solidFill>
                  <a:schemeClr val="tx1"/>
                </a:solidFill>
                <a:effectLst/>
                <a:latin typeface="+mn-lt"/>
                <a:ea typeface="+mn-ea"/>
                <a:cs typeface="+mn-cs"/>
              </a:rPr>
              <a:t>Documenting all of the above, and appropriately storing all documentation in either the study clinic and/or pharmacy (as per site SOP).</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t>14</a:t>
            </a:fld>
            <a:endParaRPr lang="en-US" dirty="0"/>
          </a:p>
        </p:txBody>
      </p:sp>
    </p:spTree>
    <p:extLst>
      <p:ext uri="{BB962C8B-B14F-4D97-AF65-F5344CB8AC3E}">
        <p14:creationId xmlns:p14="http://schemas.microsoft.com/office/powerpoint/2010/main" val="317172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No </a:t>
            </a:r>
            <a:r>
              <a:rPr lang="en-US" sz="1200" i="1" kern="1200" dirty="0">
                <a:solidFill>
                  <a:schemeClr val="tx1"/>
                </a:solidFill>
                <a:effectLst/>
                <a:latin typeface="+mn-lt"/>
                <a:ea typeface="+mn-ea"/>
                <a:cs typeface="+mn-cs"/>
              </a:rPr>
              <a:t>completed</a:t>
            </a:r>
            <a:r>
              <a:rPr lang="en-US" sz="1200" kern="1200" dirty="0">
                <a:solidFill>
                  <a:schemeClr val="tx1"/>
                </a:solidFill>
                <a:effectLst/>
                <a:latin typeface="+mn-lt"/>
                <a:ea typeface="+mn-ea"/>
                <a:cs typeface="+mn-cs"/>
              </a:rPr>
              <a:t> CRFs or other source documents should leave the study clinic.  </a:t>
            </a:r>
            <a:r>
              <a:rPr lang="en-US" sz="1200" u="sng" kern="1200" dirty="0">
                <a:solidFill>
                  <a:schemeClr val="tx1"/>
                </a:solidFill>
                <a:effectLst/>
                <a:latin typeface="+mn-lt"/>
                <a:ea typeface="+mn-ea"/>
                <a:cs typeface="+mn-cs"/>
              </a:rPr>
              <a:t>Blank</a:t>
            </a:r>
            <a:r>
              <a:rPr lang="en-US" sz="1200" kern="1200" dirty="0">
                <a:solidFill>
                  <a:schemeClr val="tx1"/>
                </a:solidFill>
                <a:effectLst/>
                <a:latin typeface="+mn-lt"/>
                <a:ea typeface="+mn-ea"/>
                <a:cs typeface="+mn-cs"/>
              </a:rPr>
              <a:t> CRFs and staff notes (summarizing source documents in the binder) needed to conduct the visit may be taken off-site. Rather than carry laptops or tablets</a:t>
            </a:r>
            <a:r>
              <a:rPr lang="en-US" sz="1200" kern="1200" baseline="0" dirty="0">
                <a:solidFill>
                  <a:schemeClr val="tx1"/>
                </a:solidFill>
                <a:effectLst/>
                <a:latin typeface="+mn-lt"/>
                <a:ea typeface="+mn-ea"/>
                <a:cs typeface="+mn-cs"/>
              </a:rPr>
              <a:t> for </a:t>
            </a:r>
            <a:r>
              <a:rPr lang="en-US" sz="1200" kern="1200" baseline="0" dirty="0" err="1">
                <a:solidFill>
                  <a:schemeClr val="tx1"/>
                </a:solidFill>
                <a:effectLst/>
                <a:latin typeface="+mn-lt"/>
                <a:ea typeface="+mn-ea"/>
                <a:cs typeface="+mn-cs"/>
              </a:rPr>
              <a:t>eCRF</a:t>
            </a:r>
            <a:r>
              <a:rPr lang="en-US" sz="1200" kern="1200" baseline="0" dirty="0">
                <a:solidFill>
                  <a:schemeClr val="tx1"/>
                </a:solidFill>
                <a:effectLst/>
                <a:latin typeface="+mn-lt"/>
                <a:ea typeface="+mn-ea"/>
                <a:cs typeface="+mn-cs"/>
              </a:rPr>
              <a:t> entry, site staff should travel with blank paper CRFs and enter them upon return to the site.</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Visit notes may be necessary to follow up on AEs/symptoms/contraceptive use documented at the last visit (system for this should be outlined in the site off-site SOP)</a:t>
            </a:r>
          </a:p>
          <a:p>
            <a:pPr marL="171450" lvl="0" indent="-171450">
              <a:buFont typeface="Arial" pitchFamily="34" charset="0"/>
              <a:buChar char="•"/>
            </a:pPr>
            <a:r>
              <a:rPr lang="en-US" sz="1200" kern="1200" dirty="0">
                <a:solidFill>
                  <a:schemeClr val="tx1"/>
                </a:solidFill>
                <a:effectLst/>
                <a:latin typeface="+mn-lt"/>
                <a:ea typeface="+mn-ea"/>
                <a:cs typeface="+mn-cs"/>
              </a:rPr>
              <a:t>Source Documentation and Data Management SOPs apply to off-site visit documentation and data collection/management just as they do for on-site visits</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t>15</a:t>
            </a:fld>
            <a:endParaRPr lang="en-US" dirty="0"/>
          </a:p>
        </p:txBody>
      </p:sp>
    </p:spTree>
    <p:extLst>
      <p:ext uri="{BB962C8B-B14F-4D97-AF65-F5344CB8AC3E}">
        <p14:creationId xmlns:p14="http://schemas.microsoft.com/office/powerpoint/2010/main" val="144622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Off site visits allow the flexibility to conduct a visit (or certain visit procedures—such as supplying more study product), even when a participant can not make it to the clinic. </a:t>
            </a:r>
          </a:p>
          <a:p>
            <a:endParaRPr lang="en-US" baseline="0" dirty="0"/>
          </a:p>
          <a:p>
            <a:r>
              <a:rPr lang="en-US" baseline="0" dirty="0"/>
              <a:t>You will find more detail on conducting off-site visits in SSP Section 6, participant follow-up</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249377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Off-site visit procedures are also different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participant contacts made for the purposes of retention/tracing or to collect product in response to a product hold/discontinuation; these procedures are described separately in SSP Section 8 and Section 10, respectively.  </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37742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examples: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Participant does not have time or is unable to come to the clinic for the visit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conduct decliner population visit procedures (see SSP Section 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Follow-up on an adverse event/ serious adverse event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Collect samples that were inadequately collected or inadvertently missed at scheduled visits or compromised in transit to or at laboratory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Collect confirmatory HIV samples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Provide/collect study product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Follow-up on a participant who: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unable to come to the clinic and may potentially fall outside of the visit window for the current visit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has voluntarily withdrawn from the study, but is willing to have a final HIV test/ pregnancy test/ safety bloods drawn off-site</a:t>
            </a: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359965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Off-site visits should not occur for every single visit.  Typically, visits should occur in the clinic, and we expect off-site to be used as an option when necessary, but hopefully infrequently (primarily due to staff time/resources they take, and also because not all procedures can be conducted off site). </a:t>
            </a:r>
            <a:r>
              <a:rPr lang="en-US" sz="1200" kern="1200" dirty="0">
                <a:solidFill>
                  <a:schemeClr val="tx1"/>
                </a:solidFill>
                <a:effectLst/>
                <a:latin typeface="+mn-lt"/>
                <a:ea typeface="+mn-ea"/>
                <a:cs typeface="+mn-cs"/>
              </a:rPr>
              <a:t>Site leadership should use good clinical judgment and discretion when determining that an off-site visit is needed for a particular participant.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strongly suggested that sites include the option of off-site visits for a defined set of reasons and procedures based on site capacity thus ensuring advance preparation to respond to adherence and/or retention issues.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a:t>
            </a:r>
            <a:r>
              <a:rPr lang="en-US" sz="1200" kern="1200" baseline="0" dirty="0">
                <a:solidFill>
                  <a:schemeClr val="tx1"/>
                </a:solidFill>
                <a:effectLst/>
                <a:latin typeface="+mn-lt"/>
                <a:ea typeface="+mn-ea"/>
                <a:cs typeface="+mn-cs"/>
              </a:rPr>
              <a:t> we do foresee many of the decliner visits occurring off-site, since these participants may not be interested in visiting the clinic. We will go into more detail about off-site visits for decliners later in this presentation.</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60208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Off-site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visit procedures (excluding site procedures for retention efforts and product collection due to product hold) may only be conducted if</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participant has provided written consent to be visited by study staff outside of the clinic</a:t>
            </a:r>
            <a:r>
              <a:rPr lang="en-US" sz="1200" b="1" kern="1200" baseline="0" dirty="0">
                <a:solidFill>
                  <a:schemeClr val="tx1"/>
                </a:solidFill>
                <a:effectLst/>
                <a:latin typeface="+mn-lt"/>
                <a:ea typeface="+mn-ea"/>
                <a:cs typeface="+mn-cs"/>
              </a:rPr>
              <a:t> – except for the decliner population, who can give permission verbally via phone call to have informed consent conducted off-site.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administration of the informed consent for off-site visits, or requesting permission to conduct IC off-site</a:t>
            </a:r>
            <a:r>
              <a:rPr lang="en-US" sz="1200" kern="1200" baseline="0" dirty="0">
                <a:solidFill>
                  <a:schemeClr val="tx1"/>
                </a:solidFill>
                <a:effectLst/>
                <a:latin typeface="+mn-lt"/>
                <a:ea typeface="+mn-ea"/>
                <a:cs typeface="+mn-cs"/>
              </a:rPr>
              <a:t> for decliners, </a:t>
            </a:r>
            <a:r>
              <a:rPr lang="en-US" sz="1200" kern="1200" dirty="0">
                <a:solidFill>
                  <a:schemeClr val="tx1"/>
                </a:solidFill>
                <a:effectLst/>
                <a:latin typeface="+mn-lt"/>
                <a:ea typeface="+mn-ea"/>
                <a:cs typeface="+mn-cs"/>
              </a:rPr>
              <a:t>sites should discuss with participants any issues that may jeopardize participant confidentiality and/or safety, such as living situation (e.g., persons living with participant, availability of private space at participant’s home or place of work).  Also, in an effort to minimize the potential risk of social harm to participants and to study staff who will conduct off-site visits, discuss with participants whether they have disclosed participation in the study to family, neighbors, or others who may learn of these off-site visits. Where participation has not been disclosed, maximal effort should be made to ensure inadvertent unwanted disclosure does not occur as a consequence of the off-site visit.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242008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Site staff should </a:t>
            </a:r>
            <a:r>
              <a:rPr lang="en-US" sz="1200" b="1" kern="1200" dirty="0">
                <a:solidFill>
                  <a:schemeClr val="tx1"/>
                </a:solidFill>
                <a:effectLst/>
                <a:latin typeface="+mn-lt"/>
                <a:ea typeface="+mn-ea"/>
                <a:cs typeface="+mn-cs"/>
              </a:rPr>
              <a:t>document within participants records which visits were conducted off-site and what procedures were omitted or modified as a consequence (if any).  </a:t>
            </a:r>
            <a:r>
              <a:rPr lang="en-US" sz="1200" kern="1200" dirty="0">
                <a:solidFill>
                  <a:schemeClr val="tx1"/>
                </a:solidFill>
                <a:effectLst/>
                <a:latin typeface="+mn-lt"/>
                <a:ea typeface="+mn-ea"/>
                <a:cs typeface="+mn-cs"/>
              </a:rPr>
              <a:t>As with any visit (in-clinic or off-site), participants have the right to decline/refuse completing any study procedures; site staff should clearly document refusals in the participant chart.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Effort should be made to finish required visit procedures that are not conducted during an off-site visit as part of a split visit within the visit window.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136013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 to carry</a:t>
            </a:r>
            <a:r>
              <a:rPr lang="en-US" baseline="0" dirty="0"/>
              <a:t> out informed consent procedures can be gained verbally on the phone call before the visit, and should be outlined within site SOPs.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10</a:t>
            </a:fld>
            <a:endParaRPr lang="en-US"/>
          </a:p>
        </p:txBody>
      </p:sp>
    </p:spTree>
    <p:extLst>
      <p:ext uri="{BB962C8B-B14F-4D97-AF65-F5344CB8AC3E}">
        <p14:creationId xmlns:p14="http://schemas.microsoft.com/office/powerpoint/2010/main" val="139801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same procedures</a:t>
            </a:r>
            <a:r>
              <a:rPr lang="en-US" baseline="0" dirty="0"/>
              <a:t> for vaginal ring dispensation in off- and on-site visits as discussed in the study product considerations session. If further procedures are needed, such as HIV or pregnancy testing, these must be carried out before VR is dispensed.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AE assessment and reporting (verbal report of symptoms is acceptable; if symptoms indicate that further evaluation is necessary, this must be conducted prior to dispensing study product)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HIV pre- and post-test counseling and pregnancy testing are required for product dispensation if this has not been done within the past 90 days.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Collection of Used Ring (and unused, if applicable), if available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needed, HIV Prevention Options Counseling/Product Use Instructions</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11</a:t>
            </a:fld>
            <a:endParaRPr lang="en-US"/>
          </a:p>
        </p:txBody>
      </p:sp>
    </p:spTree>
    <p:extLst>
      <p:ext uri="{BB962C8B-B14F-4D97-AF65-F5344CB8AC3E}">
        <p14:creationId xmlns:p14="http://schemas.microsoft.com/office/powerpoint/2010/main" val="399136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8/8/2016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6.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sz="5400" b="1" dirty="0"/>
              <a:t>MTN-025/HOPE </a:t>
            </a:r>
          </a:p>
        </p:txBody>
      </p:sp>
      <p:sp>
        <p:nvSpPr>
          <p:cNvPr id="2" name="Subtitle 1"/>
          <p:cNvSpPr>
            <a:spLocks noGrp="1"/>
          </p:cNvSpPr>
          <p:nvPr>
            <p:ph type="subTitle" idx="1"/>
          </p:nvPr>
        </p:nvSpPr>
        <p:spPr>
          <a:xfrm>
            <a:off x="1371600" y="4284396"/>
            <a:ext cx="6400800" cy="2268804"/>
          </a:xfrm>
        </p:spPr>
        <p:txBody>
          <a:bodyPr/>
          <a:lstStyle/>
          <a:p>
            <a:pPr eaLnBrk="1" hangingPunct="1"/>
            <a:r>
              <a:rPr lang="en-US" sz="3600" b="1" i="1" dirty="0"/>
              <a:t>Off-Site Visit Procedures and</a:t>
            </a:r>
          </a:p>
          <a:p>
            <a:pPr eaLnBrk="1" hangingPunct="1"/>
            <a:r>
              <a:rPr lang="en-US" sz="3600" b="1" i="1" dirty="0"/>
              <a:t>Documentation Considerations</a:t>
            </a:r>
          </a:p>
        </p:txBody>
      </p:sp>
      <p:pic>
        <p:nvPicPr>
          <p:cNvPr id="4"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1720"/>
            <a:ext cx="277367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4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Off-site Visits for Decliners</a:t>
            </a:r>
          </a:p>
        </p:txBody>
      </p:sp>
      <p:sp>
        <p:nvSpPr>
          <p:cNvPr id="3" name="Content Placeholder 2"/>
          <p:cNvSpPr>
            <a:spLocks noGrp="1"/>
          </p:cNvSpPr>
          <p:nvPr>
            <p:ph idx="1"/>
          </p:nvPr>
        </p:nvSpPr>
        <p:spPr>
          <a:xfrm>
            <a:off x="152401" y="1676401"/>
            <a:ext cx="8991599" cy="3048000"/>
          </a:xfrm>
        </p:spPr>
        <p:txBody>
          <a:bodyPr/>
          <a:lstStyle/>
          <a:p>
            <a:pPr marL="0" indent="0" algn="ctr">
              <a:buNone/>
            </a:pPr>
            <a:r>
              <a:rPr lang="en-US" b="1" dirty="0">
                <a:solidFill>
                  <a:srgbClr val="669900"/>
                </a:solidFill>
              </a:rPr>
              <a:t>Procedures for enrollment &amp; completion of visit</a:t>
            </a:r>
            <a:endParaRPr lang="en-US" dirty="0">
              <a:solidFill>
                <a:srgbClr val="740074"/>
              </a:solidFill>
            </a:endParaRPr>
          </a:p>
          <a:p>
            <a:r>
              <a:rPr lang="en-US" sz="2800" dirty="0">
                <a:solidFill>
                  <a:srgbClr val="740074"/>
                </a:solidFill>
              </a:rPr>
              <a:t>Permission to conduct informed consent off-site can be given via phone call prior to the visit</a:t>
            </a:r>
          </a:p>
          <a:p>
            <a:r>
              <a:rPr lang="en-US" sz="2800" dirty="0">
                <a:solidFill>
                  <a:srgbClr val="740074"/>
                </a:solidFill>
              </a:rPr>
              <a:t>Staff to document status of each eligibility criteria</a:t>
            </a:r>
          </a:p>
          <a:p>
            <a:r>
              <a:rPr lang="en-US" sz="2800" dirty="0">
                <a:solidFill>
                  <a:srgbClr val="740074"/>
                </a:solidFill>
              </a:rPr>
              <a:t>Staff to confirm eligibility with </a:t>
            </a:r>
            <a:r>
              <a:rPr lang="en-US" sz="2800" dirty="0" err="1">
                <a:solidFill>
                  <a:srgbClr val="740074"/>
                </a:solidFill>
              </a:rPr>
              <a:t>IoR</a:t>
            </a:r>
            <a:r>
              <a:rPr lang="en-US" sz="2800" dirty="0">
                <a:solidFill>
                  <a:srgbClr val="740074"/>
                </a:solidFill>
              </a:rPr>
              <a:t> or designee </a:t>
            </a:r>
            <a:r>
              <a:rPr lang="en-US" sz="2800" i="1" dirty="0">
                <a:solidFill>
                  <a:srgbClr val="740074"/>
                </a:solidFill>
              </a:rPr>
              <a:t>via phone call</a:t>
            </a:r>
            <a:endParaRPr lang="en-US" sz="2800" dirty="0">
              <a:solidFill>
                <a:srgbClr val="740074"/>
              </a:solidFill>
            </a:endParaRPr>
          </a:p>
          <a:p>
            <a:r>
              <a:rPr lang="en-US" sz="2800" dirty="0">
                <a:solidFill>
                  <a:srgbClr val="740074"/>
                </a:solidFill>
              </a:rPr>
              <a:t>All procedures can be carried out with the enrolled participant</a:t>
            </a:r>
          </a:p>
          <a:p>
            <a:r>
              <a:rPr lang="en-US" sz="2800" dirty="0">
                <a:solidFill>
                  <a:srgbClr val="740074"/>
                </a:solidFill>
              </a:rPr>
              <a:t>Upon return to the site, </a:t>
            </a:r>
            <a:r>
              <a:rPr lang="en-US" sz="2800" dirty="0" err="1">
                <a:solidFill>
                  <a:srgbClr val="740074"/>
                </a:solidFill>
              </a:rPr>
              <a:t>IoR</a:t>
            </a:r>
            <a:r>
              <a:rPr lang="en-US" sz="2800" dirty="0">
                <a:solidFill>
                  <a:srgbClr val="740074"/>
                </a:solidFill>
              </a:rPr>
              <a:t> or designee will provide final written verification of eligibility</a:t>
            </a:r>
          </a:p>
          <a:p>
            <a:pPr marL="0" indent="0" algn="ctr">
              <a:buNone/>
            </a:pPr>
            <a:endParaRPr lang="en-US" dirty="0">
              <a:solidFill>
                <a:srgbClr val="00B050"/>
              </a:solidFill>
            </a:endParaRPr>
          </a:p>
          <a:p>
            <a:pPr marL="0" indent="0">
              <a:buNone/>
            </a:pPr>
            <a:endParaRPr lang="en-US" dirty="0"/>
          </a:p>
        </p:txBody>
      </p:sp>
    </p:spTree>
    <p:extLst>
      <p:ext uri="{BB962C8B-B14F-4D97-AF65-F5344CB8AC3E}">
        <p14:creationId xmlns:p14="http://schemas.microsoft.com/office/powerpoint/2010/main" val="188398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Minimum Procedures for Vaginal Ring Dispensation</a:t>
            </a:r>
          </a:p>
        </p:txBody>
      </p:sp>
      <p:sp>
        <p:nvSpPr>
          <p:cNvPr id="11" name="Content Placeholder 2"/>
          <p:cNvSpPr>
            <a:spLocks noGrp="1"/>
          </p:cNvSpPr>
          <p:nvPr>
            <p:ph idx="1"/>
          </p:nvPr>
        </p:nvSpPr>
        <p:spPr>
          <a:xfrm>
            <a:off x="457200" y="1905000"/>
            <a:ext cx="8382000" cy="4525963"/>
          </a:xfrm>
        </p:spPr>
        <p:txBody>
          <a:bodyPr>
            <a:noAutofit/>
          </a:bodyPr>
          <a:lstStyle/>
          <a:p>
            <a:pPr lvl="0"/>
            <a:r>
              <a:rPr lang="en-US" sz="2800" b="1" dirty="0"/>
              <a:t>The same as minimum procedures for VR dispensation within the clinic</a:t>
            </a:r>
          </a:p>
          <a:p>
            <a:pPr lvl="0"/>
            <a:r>
              <a:rPr lang="en-US" sz="2800" dirty="0"/>
              <a:t>Any further evaluations needed must be conducted prior to dispensing study product, and may require a follow-up clinic visit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6" b="24348"/>
          <a:stretch/>
        </p:blipFill>
        <p:spPr>
          <a:xfrm>
            <a:off x="1976120" y="4343400"/>
            <a:ext cx="5191760" cy="2209800"/>
          </a:xfrm>
          <a:prstGeom prst="rect">
            <a:avLst/>
          </a:prstGeom>
        </p:spPr>
      </p:pic>
    </p:spTree>
    <p:extLst>
      <p:ext uri="{BB962C8B-B14F-4D97-AF65-F5344CB8AC3E}">
        <p14:creationId xmlns:p14="http://schemas.microsoft.com/office/powerpoint/2010/main" val="158852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Considerations</a:t>
            </a:r>
          </a:p>
        </p:txBody>
      </p:sp>
      <p:sp>
        <p:nvSpPr>
          <p:cNvPr id="3" name="Content Placeholder 2"/>
          <p:cNvSpPr>
            <a:spLocks noGrp="1"/>
          </p:cNvSpPr>
          <p:nvPr>
            <p:ph idx="1"/>
          </p:nvPr>
        </p:nvSpPr>
        <p:spPr>
          <a:xfrm>
            <a:off x="457200" y="1767968"/>
            <a:ext cx="5181600" cy="4785232"/>
          </a:xfrm>
        </p:spPr>
        <p:txBody>
          <a:bodyPr>
            <a:normAutofit lnSpcReduction="10000"/>
          </a:bodyPr>
          <a:lstStyle/>
          <a:p>
            <a:r>
              <a:rPr lang="en-US" dirty="0"/>
              <a:t>Verifying Consent</a:t>
            </a:r>
          </a:p>
          <a:p>
            <a:r>
              <a:rPr lang="en-US" dirty="0"/>
              <a:t>Safety/Confidentiality </a:t>
            </a:r>
          </a:p>
          <a:p>
            <a:r>
              <a:rPr lang="en-US" dirty="0"/>
              <a:t>Staffing </a:t>
            </a:r>
          </a:p>
          <a:p>
            <a:r>
              <a:rPr lang="en-US" dirty="0"/>
              <a:t>Managing symptoms/conditions requiring medical attention</a:t>
            </a:r>
          </a:p>
          <a:p>
            <a:r>
              <a:rPr lang="en-US" dirty="0"/>
              <a:t>Materials/Supplies Required </a:t>
            </a:r>
          </a:p>
          <a:p>
            <a:endParaRPr lang="en-US" dirty="0"/>
          </a:p>
        </p:txBody>
      </p:sp>
      <p:pic>
        <p:nvPicPr>
          <p:cNvPr id="5"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1" y="2516581"/>
            <a:ext cx="4212464" cy="2583180"/>
          </a:xfrm>
          <a:prstGeom prst="rect">
            <a:avLst/>
          </a:prstGeom>
        </p:spPr>
      </p:pic>
    </p:spTree>
    <p:extLst>
      <p:ext uri="{BB962C8B-B14F-4D97-AF65-F5344CB8AC3E}">
        <p14:creationId xmlns:p14="http://schemas.microsoft.com/office/powerpoint/2010/main" val="421651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Considerations</a:t>
            </a:r>
          </a:p>
        </p:txBody>
      </p:sp>
      <p:sp>
        <p:nvSpPr>
          <p:cNvPr id="3" name="Content Placeholder 2"/>
          <p:cNvSpPr>
            <a:spLocks noGrp="1"/>
          </p:cNvSpPr>
          <p:nvPr>
            <p:ph idx="1"/>
          </p:nvPr>
        </p:nvSpPr>
        <p:spPr/>
        <p:txBody>
          <a:bodyPr/>
          <a:lstStyle/>
          <a:p>
            <a:r>
              <a:rPr lang="en-US" dirty="0"/>
              <a:t>Chain of custody for specimen transport</a:t>
            </a:r>
          </a:p>
          <a:p>
            <a:r>
              <a:rPr lang="en-US" dirty="0"/>
              <a:t>Specimen handling/transport</a:t>
            </a:r>
          </a:p>
          <a:p>
            <a:r>
              <a:rPr lang="en-US" dirty="0"/>
              <a:t>Safety (biological specimens, bio-waste)</a:t>
            </a:r>
          </a:p>
          <a:p>
            <a:r>
              <a:rPr lang="en-US" dirty="0"/>
              <a:t>Testing timeframes</a:t>
            </a:r>
          </a:p>
          <a:p>
            <a:r>
              <a:rPr lang="en-US" dirty="0"/>
              <a:t>Equipment and supplies</a:t>
            </a:r>
          </a:p>
          <a:p>
            <a:r>
              <a:rPr lang="en-US" dirty="0"/>
              <a:t>Staffing </a:t>
            </a:r>
          </a:p>
          <a:p>
            <a:r>
              <a:rPr lang="en-US" dirty="0"/>
              <a:t>Source Documentation</a:t>
            </a:r>
          </a:p>
        </p:txBody>
      </p:sp>
      <p:pic>
        <p:nvPicPr>
          <p:cNvPr id="5"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455" y="3476879"/>
            <a:ext cx="3350345" cy="2512759"/>
          </a:xfrm>
          <a:prstGeom prst="rect">
            <a:avLst/>
          </a:prstGeom>
        </p:spPr>
      </p:pic>
    </p:spTree>
    <p:extLst>
      <p:ext uri="{BB962C8B-B14F-4D97-AF65-F5344CB8AC3E}">
        <p14:creationId xmlns:p14="http://schemas.microsoft.com/office/powerpoint/2010/main" val="62589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Product Considerations</a:t>
            </a:r>
          </a:p>
        </p:txBody>
      </p:sp>
      <p:sp>
        <p:nvSpPr>
          <p:cNvPr id="3" name="Content Placeholder 2"/>
          <p:cNvSpPr>
            <a:spLocks noGrp="1"/>
          </p:cNvSpPr>
          <p:nvPr>
            <p:ph idx="1"/>
          </p:nvPr>
        </p:nvSpPr>
        <p:spPr>
          <a:xfrm>
            <a:off x="0" y="1447800"/>
            <a:ext cx="5486400" cy="4785232"/>
          </a:xfrm>
        </p:spPr>
        <p:txBody>
          <a:bodyPr/>
          <a:lstStyle/>
          <a:p>
            <a:r>
              <a:rPr lang="en-US" dirty="0"/>
              <a:t>Requests for VR in advance</a:t>
            </a:r>
          </a:p>
          <a:p>
            <a:r>
              <a:rPr lang="en-US" dirty="0"/>
              <a:t>Chain of custody</a:t>
            </a:r>
          </a:p>
          <a:p>
            <a:r>
              <a:rPr lang="en-US" dirty="0"/>
              <a:t>Transport conditions/temperature</a:t>
            </a:r>
          </a:p>
          <a:p>
            <a:r>
              <a:rPr lang="en-US" dirty="0"/>
              <a:t>Procedures in the event study product is not delivered </a:t>
            </a:r>
          </a:p>
          <a:p>
            <a:r>
              <a:rPr lang="en-US" dirty="0"/>
              <a:t>Collection and transport of used/unused VR</a:t>
            </a:r>
          </a:p>
          <a:p>
            <a:r>
              <a:rPr lang="en-US" dirty="0"/>
              <a:t>Documentation</a:t>
            </a:r>
          </a:p>
          <a:p>
            <a:pPr marL="0" indent="0">
              <a:buNone/>
            </a:pPr>
            <a:endParaRPr lang="en-US" dirty="0"/>
          </a:p>
        </p:txBody>
      </p:sp>
      <p:pic>
        <p:nvPicPr>
          <p:cNvPr id="5"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125" y="2380329"/>
            <a:ext cx="3702740" cy="2796050"/>
          </a:xfrm>
          <a:prstGeom prst="rect">
            <a:avLst/>
          </a:prstGeom>
        </p:spPr>
      </p:pic>
    </p:spTree>
    <p:extLst>
      <p:ext uri="{BB962C8B-B14F-4D97-AF65-F5344CB8AC3E}">
        <p14:creationId xmlns:p14="http://schemas.microsoft.com/office/powerpoint/2010/main" val="117281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 Documentation Considerations</a:t>
            </a:r>
          </a:p>
        </p:txBody>
      </p:sp>
      <p:sp>
        <p:nvSpPr>
          <p:cNvPr id="3" name="Content Placeholder 2"/>
          <p:cNvSpPr>
            <a:spLocks noGrp="1"/>
          </p:cNvSpPr>
          <p:nvPr>
            <p:ph idx="1"/>
          </p:nvPr>
        </p:nvSpPr>
        <p:spPr/>
        <p:txBody>
          <a:bodyPr/>
          <a:lstStyle/>
          <a:p>
            <a:r>
              <a:rPr lang="en-US" dirty="0"/>
              <a:t>No </a:t>
            </a:r>
            <a:r>
              <a:rPr lang="en-US" i="1" dirty="0"/>
              <a:t>completed</a:t>
            </a:r>
            <a:r>
              <a:rPr lang="en-US" dirty="0"/>
              <a:t> CRFs or other source documents should leave clinic – including any equipment used for </a:t>
            </a:r>
            <a:r>
              <a:rPr lang="en-US" dirty="0" err="1"/>
              <a:t>Medidata</a:t>
            </a:r>
            <a:r>
              <a:rPr lang="en-US" dirty="0"/>
              <a:t> entry</a:t>
            </a:r>
          </a:p>
          <a:p>
            <a:r>
              <a:rPr lang="en-US" dirty="0"/>
              <a:t>Blank CRFs and staff notes summarizing source documents may be taken</a:t>
            </a:r>
          </a:p>
        </p:txBody>
      </p:sp>
      <p:pic>
        <p:nvPicPr>
          <p:cNvPr id="5"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206240"/>
            <a:ext cx="3799728" cy="2533152"/>
          </a:xfrm>
          <a:prstGeom prst="rect">
            <a:avLst/>
          </a:prstGeom>
        </p:spPr>
      </p:pic>
    </p:spTree>
    <p:extLst>
      <p:ext uri="{BB962C8B-B14F-4D97-AF65-F5344CB8AC3E}">
        <p14:creationId xmlns:p14="http://schemas.microsoft.com/office/powerpoint/2010/main" val="6578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884" y="1676400"/>
            <a:ext cx="4904232" cy="4890339"/>
          </a:xfrm>
          <a:prstGeom prst="rect">
            <a:avLst/>
          </a:prstGeom>
        </p:spPr>
      </p:pic>
    </p:spTree>
    <p:extLst>
      <p:ext uri="{BB962C8B-B14F-4D97-AF65-F5344CB8AC3E}">
        <p14:creationId xmlns:p14="http://schemas.microsoft.com/office/powerpoint/2010/main" val="282296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04800"/>
            <a:ext cx="8229600" cy="1143000"/>
          </a:xfrm>
        </p:spPr>
        <p:txBody>
          <a:bodyPr/>
          <a:lstStyle/>
          <a:p>
            <a:r>
              <a:rPr lang="en-US" altLang="en-US" b="1" dirty="0"/>
              <a:t>Why have off-site visits in HOPE?</a:t>
            </a:r>
          </a:p>
        </p:txBody>
      </p:sp>
      <p:pic>
        <p:nvPicPr>
          <p:cNvPr id="16388"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61" y="6159420"/>
            <a:ext cx="1545465" cy="551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300" y="1676400"/>
            <a:ext cx="4953000" cy="4953000"/>
          </a:xfrm>
          <a:prstGeom prst="rect">
            <a:avLst/>
          </a:prstGeom>
        </p:spPr>
      </p:pic>
    </p:spTree>
    <p:custDataLst>
      <p:tags r:id="rId1"/>
    </p:custDataLst>
    <p:extLst>
      <p:ext uri="{BB962C8B-B14F-4D97-AF65-F5344CB8AC3E}">
        <p14:creationId xmlns:p14="http://schemas.microsoft.com/office/powerpoint/2010/main" val="283437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04800"/>
            <a:ext cx="8229600" cy="1143000"/>
          </a:xfrm>
        </p:spPr>
        <p:txBody>
          <a:bodyPr/>
          <a:lstStyle/>
          <a:p>
            <a:r>
              <a:rPr lang="en-US" altLang="en-US" b="1" dirty="0"/>
              <a:t>Why have off-site visits in HOPE?</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Jared B\Dropbox\Dapivirine\MTN-025\Logo\Hope_Study_2Tag_P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561" y="6159420"/>
            <a:ext cx="1545465" cy="5519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a:t>Flexibility to support participants</a:t>
            </a:r>
          </a:p>
          <a:p>
            <a:r>
              <a:rPr lang="en-US" dirty="0"/>
              <a:t>Gaining input from those who decline full study participation (decliner group)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3300412"/>
            <a:ext cx="4191000" cy="3405188"/>
          </a:xfrm>
          <a:prstGeom prst="rect">
            <a:avLst/>
          </a:prstGeom>
        </p:spPr>
      </p:pic>
    </p:spTree>
    <p:custDataLst>
      <p:tags r:id="rId1"/>
    </p:custDataLst>
    <p:extLst>
      <p:ext uri="{BB962C8B-B14F-4D97-AF65-F5344CB8AC3E}">
        <p14:creationId xmlns:p14="http://schemas.microsoft.com/office/powerpoint/2010/main" val="29130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off-site visits</a:t>
            </a:r>
          </a:p>
        </p:txBody>
      </p:sp>
      <p:sp>
        <p:nvSpPr>
          <p:cNvPr id="3" name="Content Placeholder 2"/>
          <p:cNvSpPr>
            <a:spLocks noGrp="1"/>
          </p:cNvSpPr>
          <p:nvPr>
            <p:ph idx="1"/>
          </p:nvPr>
        </p:nvSpPr>
        <p:spPr>
          <a:xfrm>
            <a:off x="493887" y="1985242"/>
            <a:ext cx="8382000" cy="1824758"/>
          </a:xfrm>
        </p:spPr>
        <p:txBody>
          <a:bodyPr/>
          <a:lstStyle/>
          <a:p>
            <a:r>
              <a:rPr lang="en-US" b="1" dirty="0">
                <a:solidFill>
                  <a:srgbClr val="740074"/>
                </a:solidFill>
              </a:rPr>
              <a:t>Off-site visits are not the same as outreach!</a:t>
            </a:r>
          </a:p>
          <a:p>
            <a:pPr marL="0" indent="0" algn="ctr">
              <a:buNone/>
            </a:pPr>
            <a:r>
              <a:rPr lang="en-US" b="1" dirty="0">
                <a:solidFill>
                  <a:srgbClr val="00B050"/>
                </a:solidFill>
              </a:rPr>
              <a:t>What are some differences between off-site visits and outreach?</a:t>
            </a:r>
            <a:endParaRPr lang="en-US" dirty="0">
              <a:solidFill>
                <a:srgbClr val="00B050"/>
              </a:solidFill>
            </a:endParaRP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9" y="6311262"/>
            <a:ext cx="1524011" cy="394338"/>
          </a:xfrm>
          <a:prstGeom prst="rect">
            <a:avLst/>
          </a:prstGeom>
        </p:spPr>
      </p:pic>
      <p:sp>
        <p:nvSpPr>
          <p:cNvPr id="4" name="Rectangle 3"/>
          <p:cNvSpPr/>
          <p:nvPr/>
        </p:nvSpPr>
        <p:spPr>
          <a:xfrm>
            <a:off x="5864225" y="4419601"/>
            <a:ext cx="1377824" cy="692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41910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1624"/>
          <a:stretch/>
        </p:blipFill>
        <p:spPr>
          <a:xfrm>
            <a:off x="2514600" y="3869796"/>
            <a:ext cx="4021137" cy="2675204"/>
          </a:xfrm>
          <a:prstGeom prst="rect">
            <a:avLst/>
          </a:prstGeom>
        </p:spPr>
      </p:pic>
      <p:pic>
        <p:nvPicPr>
          <p:cNvPr id="12"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3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off-site visits</a:t>
            </a:r>
          </a:p>
        </p:txBody>
      </p:sp>
      <p:sp>
        <p:nvSpPr>
          <p:cNvPr id="3" name="Content Placeholder 2"/>
          <p:cNvSpPr>
            <a:spLocks noGrp="1"/>
          </p:cNvSpPr>
          <p:nvPr>
            <p:ph idx="1"/>
          </p:nvPr>
        </p:nvSpPr>
        <p:spPr>
          <a:xfrm>
            <a:off x="493887" y="1676401"/>
            <a:ext cx="8382000" cy="3048000"/>
          </a:xfrm>
        </p:spPr>
        <p:txBody>
          <a:bodyPr/>
          <a:lstStyle/>
          <a:p>
            <a:r>
              <a:rPr lang="en-US" b="1" dirty="0">
                <a:solidFill>
                  <a:srgbClr val="740074"/>
                </a:solidFill>
              </a:rPr>
              <a:t>Off-site visits are not the same as outreach!</a:t>
            </a:r>
          </a:p>
          <a:p>
            <a:pPr marL="0" indent="0" algn="ctr">
              <a:buNone/>
            </a:pPr>
            <a:r>
              <a:rPr lang="en-US" b="1" dirty="0">
                <a:solidFill>
                  <a:srgbClr val="00B050"/>
                </a:solidFill>
              </a:rPr>
              <a:t>What are some differences between off-site visits and outreach?</a:t>
            </a:r>
          </a:p>
          <a:p>
            <a:r>
              <a:rPr lang="en-US" dirty="0">
                <a:solidFill>
                  <a:srgbClr val="740074"/>
                </a:solidFill>
              </a:rPr>
              <a:t>The purpose of the off-site visit is to </a:t>
            </a:r>
            <a:r>
              <a:rPr lang="en-US" b="1" dirty="0">
                <a:solidFill>
                  <a:srgbClr val="740074"/>
                </a:solidFill>
              </a:rPr>
              <a:t>conduct study procedures</a:t>
            </a:r>
            <a:r>
              <a:rPr lang="en-US" dirty="0">
                <a:solidFill>
                  <a:srgbClr val="740074"/>
                </a:solidFill>
              </a:rPr>
              <a:t>, while the purpose of outreach is to trace participants, and to inform &amp; engage participants and the community</a:t>
            </a:r>
          </a:p>
          <a:p>
            <a:r>
              <a:rPr lang="en-US" dirty="0">
                <a:solidFill>
                  <a:srgbClr val="740074"/>
                </a:solidFill>
              </a:rPr>
              <a:t>Off-site visits require </a:t>
            </a:r>
            <a:r>
              <a:rPr lang="en-US" i="1" dirty="0">
                <a:solidFill>
                  <a:srgbClr val="740074"/>
                </a:solidFill>
              </a:rPr>
              <a:t>informed consent</a:t>
            </a:r>
            <a:r>
              <a:rPr lang="en-US" dirty="0">
                <a:solidFill>
                  <a:srgbClr val="740074"/>
                </a:solidFill>
              </a:rPr>
              <a:t> while outreach requires </a:t>
            </a:r>
            <a:r>
              <a:rPr lang="en-US" i="1" dirty="0">
                <a:solidFill>
                  <a:srgbClr val="740074"/>
                </a:solidFill>
              </a:rPr>
              <a:t>permission</a:t>
            </a:r>
            <a:endParaRPr lang="en-US" dirty="0">
              <a:solidFill>
                <a:srgbClr val="740074"/>
              </a:solidFill>
            </a:endParaRPr>
          </a:p>
          <a:p>
            <a:pPr marL="0" indent="0" algn="ctr">
              <a:buNone/>
            </a:pPr>
            <a:endParaRPr lang="en-US" dirty="0">
              <a:solidFill>
                <a:srgbClr val="00B050"/>
              </a:solidFill>
            </a:endParaRPr>
          </a:p>
          <a:p>
            <a:pPr marL="0" indent="0">
              <a:buNone/>
            </a:pPr>
            <a:endParaRPr lang="en-US" dirty="0"/>
          </a:p>
        </p:txBody>
      </p:sp>
    </p:spTree>
    <p:extLst>
      <p:ext uri="{BB962C8B-B14F-4D97-AF65-F5344CB8AC3E}">
        <p14:creationId xmlns:p14="http://schemas.microsoft.com/office/powerpoint/2010/main" val="276922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Q&amp;A: off-site visits</a:t>
            </a:r>
          </a:p>
        </p:txBody>
      </p:sp>
      <p:sp>
        <p:nvSpPr>
          <p:cNvPr id="3" name="Content Placeholder 2"/>
          <p:cNvSpPr>
            <a:spLocks noGrp="1"/>
          </p:cNvSpPr>
          <p:nvPr>
            <p:ph idx="1"/>
          </p:nvPr>
        </p:nvSpPr>
        <p:spPr>
          <a:xfrm>
            <a:off x="493887" y="1985242"/>
            <a:ext cx="8382000" cy="3588924"/>
          </a:xfrm>
        </p:spPr>
        <p:txBody>
          <a:bodyPr/>
          <a:lstStyle/>
          <a:p>
            <a:r>
              <a:rPr lang="en-US" b="1" dirty="0">
                <a:solidFill>
                  <a:srgbClr val="740074"/>
                </a:solidFill>
              </a:rPr>
              <a:t>When should you use an off-site visit?</a:t>
            </a:r>
          </a:p>
          <a:p>
            <a:r>
              <a:rPr lang="en-US" b="1" dirty="0">
                <a:solidFill>
                  <a:srgbClr val="740074"/>
                </a:solidFill>
              </a:rPr>
              <a:t>When has your site used off-site visits in the past?</a:t>
            </a:r>
            <a:endParaRPr lang="en-US" dirty="0"/>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34967"/>
            <a:ext cx="1524011" cy="394338"/>
          </a:xfrm>
          <a:prstGeom prst="rect">
            <a:avLst/>
          </a:prstGeom>
        </p:spPr>
      </p:pic>
      <p:sp>
        <p:nvSpPr>
          <p:cNvPr id="4" name="Rectangle 3"/>
          <p:cNvSpPr/>
          <p:nvPr/>
        </p:nvSpPr>
        <p:spPr>
          <a:xfrm>
            <a:off x="5864225" y="4419601"/>
            <a:ext cx="1377824" cy="692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41910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075" y="3473361"/>
            <a:ext cx="4895850" cy="2937510"/>
          </a:xfrm>
          <a:prstGeom prst="rect">
            <a:avLst/>
          </a:prstGeom>
        </p:spPr>
      </p:pic>
    </p:spTree>
    <p:extLst>
      <p:ext uri="{BB962C8B-B14F-4D97-AF65-F5344CB8AC3E}">
        <p14:creationId xmlns:p14="http://schemas.microsoft.com/office/powerpoint/2010/main" val="71949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off-site visits</a:t>
            </a:r>
          </a:p>
        </p:txBody>
      </p:sp>
      <p:sp>
        <p:nvSpPr>
          <p:cNvPr id="3" name="Content Placeholder 2"/>
          <p:cNvSpPr>
            <a:spLocks noGrp="1"/>
          </p:cNvSpPr>
          <p:nvPr>
            <p:ph idx="1"/>
          </p:nvPr>
        </p:nvSpPr>
        <p:spPr>
          <a:xfrm>
            <a:off x="493887" y="1985242"/>
            <a:ext cx="8192913" cy="3588924"/>
          </a:xfrm>
        </p:spPr>
        <p:txBody>
          <a:bodyPr/>
          <a:lstStyle/>
          <a:p>
            <a:r>
              <a:rPr lang="en-US" b="1" dirty="0">
                <a:solidFill>
                  <a:srgbClr val="740074"/>
                </a:solidFill>
              </a:rPr>
              <a:t>When should you use an off-site visit?</a:t>
            </a:r>
          </a:p>
          <a:p>
            <a:r>
              <a:rPr lang="en-US" b="1" dirty="0">
                <a:solidFill>
                  <a:srgbClr val="740074"/>
                </a:solidFill>
              </a:rPr>
              <a:t>When has your site used off-site visits in the past?</a:t>
            </a:r>
          </a:p>
          <a:p>
            <a:r>
              <a:rPr lang="en-US" dirty="0"/>
              <a:t>Off-site visits should be used for special circumstances, at </a:t>
            </a:r>
            <a:r>
              <a:rPr lang="en-US" dirty="0" err="1"/>
              <a:t>IoR</a:t>
            </a:r>
            <a:r>
              <a:rPr lang="en-US" dirty="0"/>
              <a:t>/designee discretion</a:t>
            </a:r>
          </a:p>
          <a:p>
            <a:r>
              <a:rPr lang="en-US" dirty="0">
                <a:solidFill>
                  <a:srgbClr val="669900"/>
                </a:solidFill>
              </a:rPr>
              <a:t>Decliner Procedures</a:t>
            </a: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34967"/>
            <a:ext cx="1524011" cy="394338"/>
          </a:xfrm>
          <a:prstGeom prst="rect">
            <a:avLst/>
          </a:prstGeom>
        </p:spPr>
      </p:pic>
      <p:pic>
        <p:nvPicPr>
          <p:cNvPr id="8"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Procedures &amp; Processes</a:t>
            </a:r>
            <a:br>
              <a:rPr lang="en-US" b="1" dirty="0"/>
            </a:br>
            <a:r>
              <a:rPr lang="en-US" b="1" dirty="0"/>
              <a:t>for Off-site Visits</a:t>
            </a:r>
          </a:p>
        </p:txBody>
      </p:sp>
      <p:sp>
        <p:nvSpPr>
          <p:cNvPr id="3" name="Content Placeholder 2"/>
          <p:cNvSpPr>
            <a:spLocks noGrp="1"/>
          </p:cNvSpPr>
          <p:nvPr>
            <p:ph idx="1"/>
          </p:nvPr>
        </p:nvSpPr>
        <p:spPr>
          <a:xfrm>
            <a:off x="228600" y="1600200"/>
            <a:ext cx="6477000" cy="3882158"/>
          </a:xfrm>
        </p:spPr>
        <p:txBody>
          <a:bodyPr/>
          <a:lstStyle/>
          <a:p>
            <a:r>
              <a:rPr lang="en-US" b="1" dirty="0">
                <a:solidFill>
                  <a:srgbClr val="740074"/>
                </a:solidFill>
              </a:rPr>
              <a:t>Informed Consent</a:t>
            </a:r>
          </a:p>
          <a:p>
            <a:r>
              <a:rPr lang="en-US" b="1" dirty="0">
                <a:solidFill>
                  <a:srgbClr val="740074"/>
                </a:solidFill>
              </a:rPr>
              <a:t>Permitted locations</a:t>
            </a:r>
            <a:br>
              <a:rPr lang="en-US" b="1" dirty="0">
                <a:solidFill>
                  <a:srgbClr val="740074"/>
                </a:solidFill>
              </a:rPr>
            </a:br>
            <a:r>
              <a:rPr lang="en-US" dirty="0"/>
              <a:t>Participant home or other venues where participant &amp; staff are comfortable, and where safety &amp; confidentiality can be maintained</a:t>
            </a:r>
          </a:p>
          <a:p>
            <a:r>
              <a:rPr lang="en-US" b="1" dirty="0">
                <a:solidFill>
                  <a:srgbClr val="740074"/>
                </a:solidFill>
              </a:rPr>
              <a:t>Permitted Visit Types</a:t>
            </a:r>
          </a:p>
          <a:p>
            <a:pPr marL="0" indent="0">
              <a:buNone/>
            </a:pPr>
            <a:r>
              <a:rPr lang="en-US" dirty="0"/>
              <a:t>    All follow-up visits and decliner</a:t>
            </a:r>
          </a:p>
          <a:p>
            <a:pPr marL="0" indent="0">
              <a:buNone/>
            </a:pPr>
            <a:r>
              <a:rPr lang="en-US" dirty="0"/>
              <a:t>    visits</a:t>
            </a: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34967"/>
            <a:ext cx="1524011" cy="394338"/>
          </a:xfrm>
          <a:prstGeom prst="rect">
            <a:avLst/>
          </a:prstGeom>
        </p:spPr>
      </p:pic>
      <p:pic>
        <p:nvPicPr>
          <p:cNvPr id="8" name="Picture 2" descr="C:\Users\Jared B\Dropbox\Dapivirine\MTN-025\Logo\Hope_Study_2Tag_P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748" y="1905000"/>
            <a:ext cx="2451652" cy="3922643"/>
          </a:xfrm>
          <a:prstGeom prst="rect">
            <a:avLst/>
          </a:prstGeom>
        </p:spPr>
      </p:pic>
    </p:spTree>
    <p:extLst>
      <p:ext uri="{BB962C8B-B14F-4D97-AF65-F5344CB8AC3E}">
        <p14:creationId xmlns:p14="http://schemas.microsoft.com/office/powerpoint/2010/main" val="315730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Procedures &amp; Processes</a:t>
            </a:r>
            <a:br>
              <a:rPr lang="en-US" b="1" dirty="0"/>
            </a:br>
            <a:r>
              <a:rPr lang="en-US" b="1" dirty="0"/>
              <a:t>for Off-site Visits</a:t>
            </a:r>
          </a:p>
        </p:txBody>
      </p:sp>
      <p:sp>
        <p:nvSpPr>
          <p:cNvPr id="3" name="Content Placeholder 2"/>
          <p:cNvSpPr>
            <a:spLocks noGrp="1"/>
          </p:cNvSpPr>
          <p:nvPr>
            <p:ph idx="1"/>
          </p:nvPr>
        </p:nvSpPr>
        <p:spPr>
          <a:xfrm>
            <a:off x="493887" y="1752600"/>
            <a:ext cx="8382000" cy="3588924"/>
          </a:xfrm>
        </p:spPr>
        <p:txBody>
          <a:bodyPr/>
          <a:lstStyle/>
          <a:p>
            <a:pPr marL="0" indent="0">
              <a:buNone/>
            </a:pPr>
            <a:r>
              <a:rPr lang="en-US" b="1" dirty="0">
                <a:solidFill>
                  <a:srgbClr val="740074"/>
                </a:solidFill>
              </a:rPr>
              <a:t>Study Procedures</a:t>
            </a:r>
          </a:p>
          <a:p>
            <a:r>
              <a:rPr lang="en-US" dirty="0"/>
              <a:t>Procedures should be largely the same as an in-clinic visit</a:t>
            </a:r>
          </a:p>
          <a:p>
            <a:r>
              <a:rPr lang="en-US" dirty="0"/>
              <a:t>Some procedures may be modified or conducted only at the clinic because of limited ability to carry them out in an off-site visit (ACASI, pelvic &amp; physical exams)</a:t>
            </a:r>
          </a:p>
          <a:p>
            <a:r>
              <a:rPr lang="en-US" dirty="0"/>
              <a:t>Document within participant records what occurs on or 0ff-site</a:t>
            </a:r>
          </a:p>
          <a:p>
            <a:pPr marL="0" indent="0">
              <a:buNone/>
            </a:pPr>
            <a:endParaRPr lang="en-US" dirty="0"/>
          </a:p>
        </p:txBody>
      </p:sp>
      <p:pic>
        <p:nvPicPr>
          <p:cNvPr id="8"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72200"/>
            <a:ext cx="1545465" cy="55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961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A42BCD7002D0A448BEE7732B5A98971A" ma:contentTypeVersion="3" ma:contentTypeDescription="Create a new document." ma:contentTypeScope="" ma:versionID="e02ee09830479890d3826c688a0a3fef">
  <xsd:schema xmlns:xsd="http://www.w3.org/2001/XMLSchema" xmlns:xs="http://www.w3.org/2001/XMLSchema" xmlns:p="http://schemas.microsoft.com/office/2006/metadata/properties" xmlns:ns2="EE46082F-C198-4CB5-9620-9A849056120C" xmlns:ns3="ee46082f-c198-4cb5-9620-9a849056120c" xmlns:ns4="0cdb9d7b-3bdb-4b1c-be50-7737cb6ee7a2" targetNamespace="http://schemas.microsoft.com/office/2006/metadata/properties" ma:root="true" ma:fieldsID="c0bda97d02a2442ba92bddb079402372" ns2:_="" ns3:_="" ns4:_="">
    <xsd:import namespace="EE46082F-C198-4CB5-9620-9A849056120C"/>
    <xsd:import namespace="ee46082f-c198-4cb5-9620-9a849056120c"/>
    <xsd:import namespace="0cdb9d7b-3bdb-4b1c-be50-7737cb6ee7a2"/>
    <xsd:element name="properties">
      <xsd:complexType>
        <xsd:sequence>
          <xsd:element name="documentManagement">
            <xsd:complexType>
              <xsd:all>
                <xsd:element ref="ns2:TrainingType" minOccurs="0"/>
                <xsd:element ref="ns2:DocType" minOccurs="0"/>
                <xsd:element ref="ns2:Day" minOccurs="0"/>
                <xsd:element ref="ns3:Statu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TrainingType" ma:index="8" nillable="true" ma:displayName="TrainingType" ma:format="Dropdown" ma:internalName="TrainingType">
      <xsd:simpleType>
        <xsd:restriction base="dms:Choice">
          <xsd:enumeration value="Study Specific"/>
          <xsd:enumeration value="Refresher"/>
          <xsd:enumeration value="Other"/>
        </xsd:restriction>
      </xsd:simpleType>
    </xsd:element>
    <xsd:element name="DocType" ma:index="9" nillable="true" ma:displayName="DocType" ma:format="Dropdown" ma:internalName="DocType">
      <xsd:simpleType>
        <xsd:restriction base="dms:Choice">
          <xsd:enumeration value="Agenda"/>
          <xsd:enumeration value="Evaluations"/>
          <xsd:enumeration value="Presentations"/>
          <xsd:enumeration value="Logistics"/>
          <xsd:enumeration value="Handouts/Scenario"/>
          <xsd:enumeration value="Report"/>
          <xsd:enumeration value="Other"/>
        </xsd:restriction>
      </xsd:simpleType>
    </xsd:element>
    <xsd:element name="Day" ma:index="10" nillable="true" ma:displayName="Day" ma:internalName="Da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Status" ma:index="11" nillable="true" ma:displayName="Status" ma:format="Dropdown" ma:internalName="Status">
      <xsd:simpleType>
        <xsd:restriction base="dms:Choice">
          <xsd:enumeration value="Draft"/>
          <xsd:enumeration value="Archive"/>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tatus xmlns="ee46082f-c198-4cb5-9620-9a849056120c">Draft</Status>
    <Day xmlns="EE46082F-C198-4CB5-9620-9A849056120C" xsi:nil="true"/>
    <TrainingType xmlns="EE46082F-C198-4CB5-9620-9A849056120C">Study Specific</TrainingType>
    <DocType xmlns="EE46082F-C198-4CB5-9620-9A849056120C" xsi:nil="true"/>
  </documentManagement>
</p:properties>
</file>

<file path=customXml/itemProps1.xml><?xml version="1.0" encoding="utf-8"?>
<ds:datastoreItem xmlns:ds="http://schemas.openxmlformats.org/officeDocument/2006/customXml" ds:itemID="{FCB4E84A-E92E-46CE-A4EE-9751CB88818F}">
  <ds:schemaRefs>
    <ds:schemaRef ds:uri="http://schemas.microsoft.com/office/2006/metadata/customXsn"/>
  </ds:schemaRefs>
</ds:datastoreItem>
</file>

<file path=customXml/itemProps2.xml><?xml version="1.0" encoding="utf-8"?>
<ds:datastoreItem xmlns:ds="http://schemas.openxmlformats.org/officeDocument/2006/customXml" ds:itemID="{0AAAAAC2-82DE-48A9-85A5-0A54F5BE6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6082F-C198-4CB5-9620-9A849056120C"/>
    <ds:schemaRef ds:uri="ee46082f-c198-4cb5-9620-9a849056120c"/>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62E5B3-20FD-40B9-8597-E29C69E7954D}">
  <ds:schemaRefs>
    <ds:schemaRef ds:uri="http://schemas.microsoft.com/sharepoint/v3/contenttype/forms"/>
  </ds:schemaRefs>
</ds:datastoreItem>
</file>

<file path=customXml/itemProps4.xml><?xml version="1.0" encoding="utf-8"?>
<ds:datastoreItem xmlns:ds="http://schemas.openxmlformats.org/officeDocument/2006/customXml" ds:itemID="{ACC3FB5C-E001-4EAF-823E-B63FD53EC5EE}">
  <ds:schemaRefs>
    <ds:schemaRef ds:uri="EE46082F-C198-4CB5-9620-9A849056120C"/>
    <ds:schemaRef ds:uri="http://schemas.microsoft.com/office/2006/metadata/properties"/>
    <ds:schemaRef ds:uri="http://purl.org/dc/terms/"/>
    <ds:schemaRef ds:uri="ee46082f-c198-4cb5-9620-9a849056120c"/>
    <ds:schemaRef ds:uri="0cdb9d7b-3bdb-4b1c-be50-7737cb6ee7a2"/>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4996</TotalTime>
  <Words>1753</Words>
  <Application>Microsoft Office PowerPoint</Application>
  <PresentationFormat>On-screen Show (4:3)</PresentationFormat>
  <Paragraphs>164</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Candara</vt:lpstr>
      <vt:lpstr>Times New Roman</vt:lpstr>
      <vt:lpstr>Wingdings</vt:lpstr>
      <vt:lpstr>4_Quadrant</vt:lpstr>
      <vt:lpstr>2_Office Theme</vt:lpstr>
      <vt:lpstr>MTN-025/HOPE </vt:lpstr>
      <vt:lpstr>Why have off-site visits in HOPE?</vt:lpstr>
      <vt:lpstr>Why have off-site visits in HOPE?</vt:lpstr>
      <vt:lpstr>Overview of off-site visits</vt:lpstr>
      <vt:lpstr>Overview of off-site visits</vt:lpstr>
      <vt:lpstr>Q&amp;A: off-site visits</vt:lpstr>
      <vt:lpstr>Overview of off-site visits</vt:lpstr>
      <vt:lpstr>Procedures &amp; Processes for Off-site Visits</vt:lpstr>
      <vt:lpstr>Procedures &amp; Processes for Off-site Visits</vt:lpstr>
      <vt:lpstr>Off-site Visits for Decliners</vt:lpstr>
      <vt:lpstr>Minimum Procedures for Vaginal Ring Dispensation</vt:lpstr>
      <vt:lpstr>General Considerations</vt:lpstr>
      <vt:lpstr>Lab Considerations</vt:lpstr>
      <vt:lpstr>Study Product Considerations</vt:lpstr>
      <vt:lpstr>Source Documentation Considerations</vt:lpstr>
      <vt:lpstr>Any questions?</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HOPE/MTN-025</dc:title>
  <dc:creator>rullcm</dc:creator>
  <cp:lastModifiedBy>Morgan Garcia</cp:lastModifiedBy>
  <cp:revision>417</cp:revision>
  <cp:lastPrinted>2015-10-02T15:10:59Z</cp:lastPrinted>
  <dcterms:created xsi:type="dcterms:W3CDTF">2014-10-07T13:06:20Z</dcterms:created>
  <dcterms:modified xsi:type="dcterms:W3CDTF">2016-08-08T18:40:18Z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0x010100A42BCD7002D0A448BEE7732B5A98971A</vt:lpwstr>
  </property>
  <property fmtid="{D5CDD505-2E9C-101B-9397-08002B2CF9AE}" pid="4" name="_AdHocReviewCycleID">
    <vt:i4>290892772</vt:i4>
  </property>
  <property fmtid="{D5CDD505-2E9C-101B-9397-08002B2CF9AE}" pid="5" name="_EmailSubject">
    <vt:lpwstr>HOPE Overview Slides</vt:lpwstr>
  </property>
  <property fmtid="{D5CDD505-2E9C-101B-9397-08002B2CF9AE}" pid="6" name="_AuthorEmail">
    <vt:lpwstr>AMayo@fhi360.org</vt:lpwstr>
  </property>
  <property fmtid="{D5CDD505-2E9C-101B-9397-08002B2CF9AE}" pid="7" name="_AuthorEmailDisplayName">
    <vt:lpwstr>Ashley Mayo</vt:lpwstr>
  </property>
</Properties>
</file>